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92" d="100"/>
          <a:sy n="92" d="100"/>
        </p:scale>
        <p:origin x="-3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EA4B-D6EA-4813-B7EE-1A3BCE9F3498}" type="datetimeFigureOut">
              <a:rPr lang="es-MX" smtClean="0"/>
              <a:t>11/02/2016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56CC-EAD5-4EBD-9964-67A8800CF4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229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EA4B-D6EA-4813-B7EE-1A3BCE9F3498}" type="datetimeFigureOut">
              <a:rPr lang="es-MX" smtClean="0"/>
              <a:t>11/02/2016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56CC-EAD5-4EBD-9964-67A8800CF4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7512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EA4B-D6EA-4813-B7EE-1A3BCE9F3498}" type="datetimeFigureOut">
              <a:rPr lang="es-MX" smtClean="0"/>
              <a:t>11/02/2016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56CC-EAD5-4EBD-9964-67A8800CF4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6178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EA4B-D6EA-4813-B7EE-1A3BCE9F3498}" type="datetimeFigureOut">
              <a:rPr lang="es-MX" smtClean="0"/>
              <a:t>11/02/2016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56CC-EAD5-4EBD-9964-67A8800CF4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6578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EA4B-D6EA-4813-B7EE-1A3BCE9F3498}" type="datetimeFigureOut">
              <a:rPr lang="es-MX" smtClean="0"/>
              <a:t>11/02/2016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56CC-EAD5-4EBD-9964-67A8800CF4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2881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EA4B-D6EA-4813-B7EE-1A3BCE9F3498}" type="datetimeFigureOut">
              <a:rPr lang="es-MX" smtClean="0"/>
              <a:t>11/02/2016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56CC-EAD5-4EBD-9964-67A8800CF4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6725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EA4B-D6EA-4813-B7EE-1A3BCE9F3498}" type="datetimeFigureOut">
              <a:rPr lang="es-MX" smtClean="0"/>
              <a:t>11/02/2016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56CC-EAD5-4EBD-9964-67A8800CF4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8267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EA4B-D6EA-4813-B7EE-1A3BCE9F3498}" type="datetimeFigureOut">
              <a:rPr lang="es-MX" smtClean="0"/>
              <a:t>11/02/2016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56CC-EAD5-4EBD-9964-67A8800CF4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076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EA4B-D6EA-4813-B7EE-1A3BCE9F3498}" type="datetimeFigureOut">
              <a:rPr lang="es-MX" smtClean="0"/>
              <a:t>11/02/2016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56CC-EAD5-4EBD-9964-67A8800CF4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627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EA4B-D6EA-4813-B7EE-1A3BCE9F3498}" type="datetimeFigureOut">
              <a:rPr lang="es-MX" smtClean="0"/>
              <a:t>11/02/2016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56CC-EAD5-4EBD-9964-67A8800CF4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384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EA4B-D6EA-4813-B7EE-1A3BCE9F3498}" type="datetimeFigureOut">
              <a:rPr lang="es-MX" smtClean="0"/>
              <a:t>11/02/2016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56CC-EAD5-4EBD-9964-67A8800CF4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0041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BEA4B-D6EA-4813-B7EE-1A3BCE9F3498}" type="datetimeFigureOut">
              <a:rPr lang="es-MX" smtClean="0"/>
              <a:t>11/02/2016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856CC-EAD5-4EBD-9964-67A8800CF4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867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LOGO JPG.jpg"/>
          <p:cNvPicPr/>
          <p:nvPr/>
        </p:nvPicPr>
        <p:blipFill>
          <a:blip r:embed="rId2" cstate="print"/>
          <a:srcRect l="34974" t="22000" r="34137" b="26320"/>
          <a:stretch>
            <a:fillRect/>
          </a:stretch>
        </p:blipFill>
        <p:spPr>
          <a:xfrm>
            <a:off x="9768408" y="404664"/>
            <a:ext cx="676906" cy="887342"/>
          </a:xfrm>
          <a:prstGeom prst="rect">
            <a:avLst/>
          </a:prstGeom>
        </p:spPr>
      </p:pic>
      <p:pic>
        <p:nvPicPr>
          <p:cNvPr id="11266" name="Picture 2" descr="Logo UAE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2" y="260648"/>
            <a:ext cx="1163766" cy="144016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2999656" y="548680"/>
            <a:ext cx="662473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Arial" pitchFamily="34" charset="0"/>
                <a:cs typeface="Arial" pitchFamily="34" charset="0"/>
              </a:rPr>
              <a:t>UNIVERSIDAD AUTÓNOMA DEL ESTADO DE HIDALGO</a:t>
            </a:r>
          </a:p>
          <a:p>
            <a:pPr algn="ctr"/>
            <a:r>
              <a:rPr lang="es-MX" sz="2300" dirty="0">
                <a:latin typeface="Arial" pitchFamily="34" charset="0"/>
                <a:cs typeface="Arial" pitchFamily="34" charset="0"/>
              </a:rPr>
              <a:t>ESCUELA SUPERIOR DE ZIMAPÁN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719736" y="2564905"/>
            <a:ext cx="482453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Arial" pitchFamily="34" charset="0"/>
                <a:cs typeface="Arial" pitchFamily="34" charset="0"/>
              </a:rPr>
              <a:t>Licenciatura en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Derecho</a:t>
            </a:r>
          </a:p>
          <a:p>
            <a:pPr algn="ctr"/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Inglés V</a:t>
            </a:r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300" b="1" dirty="0">
                <a:latin typeface="Arial" pitchFamily="34" charset="0"/>
                <a:cs typeface="Arial" pitchFamily="34" charset="0"/>
              </a:rPr>
              <a:t>L.E.L.I. Paulina Trujillo Castillo</a:t>
            </a:r>
          </a:p>
          <a:p>
            <a:pPr algn="ctr"/>
            <a:endParaRPr lang="es-MX" sz="23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300" b="1" dirty="0">
                <a:latin typeface="Arial" pitchFamily="34" charset="0"/>
                <a:cs typeface="Arial" pitchFamily="34" charset="0"/>
              </a:rPr>
              <a:t>Enero – Junio 2016</a:t>
            </a:r>
          </a:p>
        </p:txBody>
      </p:sp>
    </p:spTree>
    <p:extLst>
      <p:ext uri="{BB962C8B-B14F-4D97-AF65-F5344CB8AC3E}">
        <p14:creationId xmlns:p14="http://schemas.microsoft.com/office/powerpoint/2010/main" val="377822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b="1" dirty="0" smtClean="0">
                <a:latin typeface="Cambria" panose="02040503050406030204" pitchFamily="18" charset="0"/>
              </a:rPr>
              <a:t>Look </a:t>
            </a:r>
            <a:r>
              <a:rPr lang="es-MX" sz="2800" b="1" dirty="0" err="1" smtClean="0">
                <a:solidFill>
                  <a:srgbClr val="7030A0"/>
                </a:solidFill>
                <a:latin typeface="Cambria" panose="02040503050406030204" pitchFamily="18" charset="0"/>
              </a:rPr>
              <a:t>for</a:t>
            </a:r>
            <a:r>
              <a:rPr lang="es-MX" sz="28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something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you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want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to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find</a:t>
            </a:r>
            <a:endParaRPr lang="es-MX" sz="2800" dirty="0">
              <a:latin typeface="Cambria" panose="020405030504060302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 rot="20166309">
            <a:off x="288904" y="2672867"/>
            <a:ext cx="7646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 err="1" smtClean="0">
                <a:ln/>
                <a:solidFill>
                  <a:schemeClr val="accent4"/>
                </a:solidFill>
              </a:rPr>
              <a:t>What</a:t>
            </a:r>
            <a:r>
              <a:rPr lang="es-ES" sz="5400" b="1" dirty="0" smtClean="0">
                <a:ln/>
                <a:solidFill>
                  <a:schemeClr val="accent4"/>
                </a:solidFill>
              </a:rPr>
              <a:t> are </a:t>
            </a:r>
            <a:r>
              <a:rPr lang="es-ES" sz="5400" b="1" dirty="0" err="1" smtClean="0">
                <a:ln/>
                <a:solidFill>
                  <a:schemeClr val="accent4"/>
                </a:solidFill>
              </a:rPr>
              <a:t>you</a:t>
            </a:r>
            <a:r>
              <a:rPr lang="es-ES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s-ES" sz="5400" b="1" dirty="0" err="1" smtClean="0">
                <a:ln/>
                <a:solidFill>
                  <a:schemeClr val="accent4"/>
                </a:solidFill>
              </a:rPr>
              <a:t>looking</a:t>
            </a:r>
            <a:r>
              <a:rPr lang="es-ES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s-ES" sz="5400" b="1" dirty="0" err="1" smtClean="0">
                <a:ln/>
                <a:solidFill>
                  <a:schemeClr val="accent4"/>
                </a:solidFill>
              </a:rPr>
              <a:t>for</a:t>
            </a:r>
            <a:r>
              <a:rPr lang="es-ES" sz="5400" b="1" dirty="0" smtClean="0">
                <a:ln/>
                <a:solidFill>
                  <a:schemeClr val="accent4"/>
                </a:solidFill>
              </a:rPr>
              <a:t>?</a:t>
            </a:r>
            <a:endParaRPr lang="es-E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031" y="2355742"/>
            <a:ext cx="3306306" cy="3306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43262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b="1" dirty="0" err="1" smtClean="0">
                <a:latin typeface="Cambria" panose="02040503050406030204" pitchFamily="18" charset="0"/>
              </a:rPr>
              <a:t>Sell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something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b="1" dirty="0" err="1" smtClean="0">
                <a:solidFill>
                  <a:srgbClr val="7030A0"/>
                </a:solidFill>
                <a:latin typeface="Cambria" panose="02040503050406030204" pitchFamily="18" charset="0"/>
              </a:rPr>
              <a:t>to</a:t>
            </a:r>
            <a:r>
              <a:rPr lang="es-MX" sz="28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people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b="1" dirty="0" err="1" smtClean="0">
                <a:solidFill>
                  <a:srgbClr val="7030A0"/>
                </a:solidFill>
                <a:latin typeface="Cambria" panose="02040503050406030204" pitchFamily="18" charset="0"/>
              </a:rPr>
              <a:t>for</a:t>
            </a:r>
            <a:r>
              <a:rPr lang="es-MX" sz="28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an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amount</a:t>
            </a:r>
            <a:r>
              <a:rPr lang="es-MX" sz="2800" dirty="0" smtClean="0">
                <a:latin typeface="Cambria" panose="02040503050406030204" pitchFamily="18" charset="0"/>
              </a:rPr>
              <a:t> of </a:t>
            </a:r>
            <a:r>
              <a:rPr lang="es-MX" sz="2800" dirty="0" err="1" smtClean="0">
                <a:latin typeface="Cambria" panose="02040503050406030204" pitchFamily="18" charset="0"/>
              </a:rPr>
              <a:t>money</a:t>
            </a:r>
            <a:endParaRPr lang="es-MX" sz="2800" dirty="0">
              <a:latin typeface="Cambria" panose="020405030504060302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657829" y="5137098"/>
            <a:ext cx="8876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I </a:t>
            </a:r>
            <a:r>
              <a:rPr lang="es-ES" sz="5400" b="0" cap="none" spc="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sold</a:t>
            </a:r>
            <a:r>
              <a:rPr lang="es-ES" sz="54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 </a:t>
            </a:r>
            <a:r>
              <a:rPr lang="es-ES" sz="5400" b="0" cap="none" spc="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my</a:t>
            </a:r>
            <a:r>
              <a:rPr lang="es-ES" sz="54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 car </a:t>
            </a:r>
            <a:r>
              <a:rPr lang="es-ES" sz="5400" b="0" cap="none" spc="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to</a:t>
            </a:r>
            <a:r>
              <a:rPr lang="es-ES" sz="54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 Max </a:t>
            </a:r>
            <a:r>
              <a:rPr lang="es-ES" sz="5400" b="0" cap="none" spc="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for</a:t>
            </a:r>
            <a:r>
              <a:rPr lang="es-ES" sz="54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 $5000.</a:t>
            </a:r>
            <a:endParaRPr lang="es-ES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62" y="2238375"/>
            <a:ext cx="5476875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2916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b="1" dirty="0" smtClean="0">
                <a:latin typeface="Cambria" panose="02040503050406030204" pitchFamily="18" charset="0"/>
              </a:rPr>
              <a:t>Look </a:t>
            </a:r>
            <a:r>
              <a:rPr lang="es-MX" sz="2800" b="1" dirty="0" err="1" smtClean="0">
                <a:solidFill>
                  <a:srgbClr val="7030A0"/>
                </a:solidFill>
                <a:latin typeface="Cambria" panose="02040503050406030204" pitchFamily="18" charset="0"/>
              </a:rPr>
              <a:t>out</a:t>
            </a:r>
            <a:r>
              <a:rPr lang="es-MX" sz="28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 of </a:t>
            </a:r>
            <a:r>
              <a:rPr lang="es-MX" sz="2800" dirty="0" smtClean="0">
                <a:latin typeface="Cambria" panose="02040503050406030204" pitchFamily="18" charset="0"/>
              </a:rPr>
              <a:t>a </a:t>
            </a:r>
            <a:r>
              <a:rPr lang="es-MX" sz="2800" dirty="0" err="1" smtClean="0">
                <a:latin typeface="Cambria" panose="02040503050406030204" pitchFamily="18" charset="0"/>
              </a:rPr>
              <a:t>window</a:t>
            </a:r>
            <a:endParaRPr lang="es-MX" sz="2800" dirty="0">
              <a:latin typeface="Cambria" panose="020405030504060302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52625"/>
            <a:ext cx="4781550" cy="2952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31628" y="1720840"/>
            <a:ext cx="513552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</a:t>
            </a:r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can </a:t>
            </a:r>
            <a:r>
              <a:rPr lang="es-E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</a:t>
            </a:r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E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see</a:t>
            </a:r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E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when</a:t>
            </a:r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E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</a:t>
            </a:r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look </a:t>
            </a:r>
            <a:r>
              <a:rPr lang="es-E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out</a:t>
            </a:r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</a:t>
            </a:r>
            <a:r>
              <a:rPr lang="es-E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your</a:t>
            </a:r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E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window</a:t>
            </a:r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7314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MX" sz="2800" b="1" dirty="0" err="1" smtClean="0">
                <a:latin typeface="Cambria" panose="02040503050406030204" pitchFamily="18" charset="0"/>
              </a:rPr>
              <a:t>Talk</a:t>
            </a:r>
            <a:r>
              <a:rPr lang="es-MX" sz="2800" b="1" dirty="0" smtClean="0">
                <a:latin typeface="Cambria" panose="02040503050406030204" pitchFamily="18" charset="0"/>
              </a:rPr>
              <a:t> </a:t>
            </a:r>
            <a:r>
              <a:rPr lang="es-MX" sz="2800" b="1" dirty="0" err="1" smtClean="0">
                <a:solidFill>
                  <a:srgbClr val="7030A0"/>
                </a:solidFill>
                <a:latin typeface="Cambria" panose="02040503050406030204" pitchFamily="18" charset="0"/>
              </a:rPr>
              <a:t>about</a:t>
            </a:r>
            <a:r>
              <a:rPr lang="es-MX" sz="28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es-MX" sz="2800" dirty="0" smtClean="0">
                <a:latin typeface="Cambria" panose="02040503050406030204" pitchFamily="18" charset="0"/>
              </a:rPr>
              <a:t>a </a:t>
            </a:r>
            <a:r>
              <a:rPr lang="es-MX" sz="2800" dirty="0" err="1" smtClean="0">
                <a:latin typeface="Cambria" panose="02040503050406030204" pitchFamily="18" charset="0"/>
              </a:rPr>
              <a:t>topic</a:t>
            </a:r>
            <a:endParaRPr lang="es-MX" sz="2800" dirty="0"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09763"/>
            <a:ext cx="4572000" cy="303847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390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texto"/>
          <p:cNvSpPr txBox="1">
            <a:spLocks/>
          </p:cNvSpPr>
          <p:nvPr/>
        </p:nvSpPr>
        <p:spPr>
          <a:xfrm>
            <a:off x="2135560" y="476672"/>
            <a:ext cx="7772400" cy="53285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2800" b="1" dirty="0">
              <a:latin typeface="Cambria" pitchFamily="18" charset="0"/>
            </a:endParaRPr>
          </a:p>
          <a:p>
            <a:r>
              <a:rPr lang="es-MX" sz="2800" b="1" dirty="0" err="1" smtClean="0">
                <a:latin typeface="Cambria" pitchFamily="18" charset="0"/>
                <a:cs typeface="Arial" pitchFamily="34" charset="0"/>
              </a:rPr>
              <a:t>Conclusions</a:t>
            </a:r>
            <a:r>
              <a:rPr lang="es-MX" sz="2800" b="1" dirty="0" smtClean="0">
                <a:latin typeface="Cambria" pitchFamily="18" charset="0"/>
                <a:cs typeface="Arial" pitchFamily="34" charset="0"/>
              </a:rPr>
              <a:t>:</a:t>
            </a:r>
            <a:endParaRPr lang="es-MX" sz="2800" b="1" dirty="0">
              <a:latin typeface="Cambria" pitchFamily="18" charset="0"/>
              <a:cs typeface="Arial" pitchFamily="34" charset="0"/>
            </a:endParaRPr>
          </a:p>
          <a:p>
            <a:pPr algn="just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algn="just"/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There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is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a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pattern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when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we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use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two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verb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s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together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;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we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can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memorize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it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by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using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it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constantly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.</a:t>
            </a:r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algn="just"/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endParaRPr lang="es-MX" sz="2800" b="1" dirty="0">
              <a:latin typeface="Cambria" pitchFamily="18" charset="0"/>
            </a:endParaRPr>
          </a:p>
          <a:p>
            <a:endParaRPr lang="es-MX" sz="28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34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texto"/>
          <p:cNvSpPr txBox="1">
            <a:spLocks/>
          </p:cNvSpPr>
          <p:nvPr/>
        </p:nvSpPr>
        <p:spPr>
          <a:xfrm>
            <a:off x="2135560" y="476672"/>
            <a:ext cx="7772400" cy="53285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2800" b="1" dirty="0">
              <a:latin typeface="Cambria" pitchFamily="18" charset="0"/>
            </a:endParaRPr>
          </a:p>
          <a:p>
            <a:r>
              <a:rPr lang="es-MX" sz="2800" b="1" dirty="0">
                <a:latin typeface="Cambria" pitchFamily="18" charset="0"/>
                <a:cs typeface="Arial" pitchFamily="34" charset="0"/>
              </a:rPr>
              <a:t>Bibliografía sugerida para el tema:</a:t>
            </a:r>
          </a:p>
          <a:p>
            <a:pPr algn="just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algn="just"/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Redston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, C. </a:t>
            </a:r>
            <a:r>
              <a:rPr lang="es-MX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Cunningham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, G. (2005). </a:t>
            </a:r>
            <a:r>
              <a:rPr lang="es-MX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Face2Face </a:t>
            </a:r>
            <a:r>
              <a:rPr lang="es-MX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Pre – </a:t>
            </a:r>
            <a:r>
              <a:rPr lang="es-MX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Intermediate</a:t>
            </a:r>
            <a:r>
              <a:rPr lang="es-MX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Student’s</a:t>
            </a:r>
            <a:r>
              <a:rPr lang="es-MX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Book.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Cambridge, London. Cambridge </a:t>
            </a:r>
            <a:r>
              <a:rPr lang="es-MX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University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Press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.</a:t>
            </a:r>
          </a:p>
          <a:p>
            <a:pPr algn="just"/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endParaRPr lang="es-MX" sz="2800" b="1" dirty="0">
              <a:latin typeface="Cambria" pitchFamily="18" charset="0"/>
            </a:endParaRPr>
          </a:p>
          <a:p>
            <a:endParaRPr lang="es-MX" sz="28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34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35560" y="620689"/>
            <a:ext cx="813690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>
              <a:latin typeface="Cambria" pitchFamily="18" charset="0"/>
            </a:endParaRPr>
          </a:p>
          <a:p>
            <a:r>
              <a:rPr lang="es-MX" sz="2800" b="1" dirty="0">
                <a:latin typeface="Cambria" pitchFamily="18" charset="0"/>
                <a:cs typeface="Arial" pitchFamily="34" charset="0"/>
              </a:rPr>
              <a:t> Resumen (</a:t>
            </a:r>
            <a:r>
              <a:rPr lang="es-MX" sz="2800" b="1" dirty="0" err="1">
                <a:latin typeface="Cambria" pitchFamily="18" charset="0"/>
                <a:cs typeface="Arial" pitchFamily="34" charset="0"/>
              </a:rPr>
              <a:t>abstract</a:t>
            </a:r>
            <a:r>
              <a:rPr lang="es-MX" sz="2800" b="1" dirty="0">
                <a:latin typeface="Cambria" pitchFamily="18" charset="0"/>
                <a:cs typeface="Arial" pitchFamily="34" charset="0"/>
              </a:rPr>
              <a:t>): </a:t>
            </a:r>
          </a:p>
          <a:p>
            <a:pPr algn="just"/>
            <a:r>
              <a:rPr lang="es-MX" sz="2800" dirty="0">
                <a:latin typeface="Cambria" pitchFamily="18" charset="0"/>
                <a:cs typeface="Arial" pitchFamily="34" charset="0"/>
              </a:rPr>
              <a:t>Ésta presentación 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muestra que preposiciones pueden ser usadas en especifico con algunos verbos.</a:t>
            </a:r>
            <a:endParaRPr lang="es-MX" sz="2800" dirty="0">
              <a:latin typeface="Cambria" pitchFamily="18" charset="0"/>
              <a:cs typeface="Arial" pitchFamily="34" charset="0"/>
            </a:endParaRPr>
          </a:p>
          <a:p>
            <a:pPr algn="just"/>
            <a:r>
              <a:rPr lang="es-MX" sz="2800" dirty="0">
                <a:latin typeface="Cambria" pitchFamily="18" charset="0"/>
                <a:cs typeface="Arial" pitchFamily="34" charset="0"/>
              </a:rPr>
              <a:t>(</a:t>
            </a:r>
            <a:r>
              <a:rPr lang="es-MX" sz="2800" dirty="0" err="1">
                <a:latin typeface="Cambria" pitchFamily="18" charset="0"/>
                <a:cs typeface="Arial" pitchFamily="34" charset="0"/>
              </a:rPr>
              <a:t>This</a:t>
            </a:r>
            <a:r>
              <a:rPr lang="es-MX" sz="2800" dirty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>
                <a:latin typeface="Cambria" pitchFamily="18" charset="0"/>
                <a:cs typeface="Arial" pitchFamily="34" charset="0"/>
              </a:rPr>
              <a:t>presentation</a:t>
            </a:r>
            <a:r>
              <a:rPr lang="es-MX" sz="2800" dirty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shows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which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prepositions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can be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used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especifically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with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some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verbs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.)</a:t>
            </a:r>
            <a:endParaRPr lang="es-MX" sz="2800" b="1" dirty="0">
              <a:latin typeface="Cambria" pitchFamily="18" charset="0"/>
              <a:cs typeface="Arial" pitchFamily="34" charset="0"/>
            </a:endParaRPr>
          </a:p>
          <a:p>
            <a:endParaRPr lang="es-MX" sz="2800" b="1" dirty="0">
              <a:latin typeface="Cambria" pitchFamily="18" charset="0"/>
              <a:cs typeface="Arial" pitchFamily="34" charset="0"/>
            </a:endParaRPr>
          </a:p>
          <a:p>
            <a:r>
              <a:rPr lang="es-MX" sz="2800" b="1" dirty="0">
                <a:latin typeface="Cambria" pitchFamily="18" charset="0"/>
                <a:cs typeface="Arial" pitchFamily="34" charset="0"/>
              </a:rPr>
              <a:t> Palabras claves en idioma (</a:t>
            </a:r>
            <a:r>
              <a:rPr lang="es-MX" sz="2800" b="1" dirty="0" err="1">
                <a:latin typeface="Cambria" pitchFamily="18" charset="0"/>
                <a:cs typeface="Arial" pitchFamily="34" charset="0"/>
              </a:rPr>
              <a:t>keywords</a:t>
            </a:r>
            <a:r>
              <a:rPr lang="es-MX" sz="2800" b="1" dirty="0">
                <a:latin typeface="Cambria" pitchFamily="18" charset="0"/>
                <a:cs typeface="Arial" pitchFamily="34" charset="0"/>
              </a:rPr>
              <a:t>): </a:t>
            </a:r>
          </a:p>
          <a:p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Verb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,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preposition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.</a:t>
            </a:r>
            <a:endParaRPr lang="es-MX" sz="2800" dirty="0">
              <a:latin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28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texto"/>
          <p:cNvSpPr txBox="1">
            <a:spLocks/>
          </p:cNvSpPr>
          <p:nvPr/>
        </p:nvSpPr>
        <p:spPr>
          <a:xfrm>
            <a:off x="2207568" y="1196752"/>
            <a:ext cx="7772400" cy="4536504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800" b="1" dirty="0">
                <a:latin typeface="Cambria" pitchFamily="18" charset="0"/>
                <a:cs typeface="Arial" pitchFamily="34" charset="0"/>
              </a:rPr>
              <a:t>Objetivo general:</a:t>
            </a:r>
          </a:p>
          <a:p>
            <a:pPr lvl="0" algn="just">
              <a:spcBef>
                <a:spcPct val="20000"/>
              </a:spcBef>
              <a:defRPr/>
            </a:pPr>
            <a:r>
              <a:rPr lang="es-MX" sz="2800" dirty="0" smtClean="0">
                <a:latin typeface="Cambria" pitchFamily="18" charset="0"/>
                <a:cs typeface="Arial" pitchFamily="34" charset="0"/>
              </a:rPr>
              <a:t>El </a:t>
            </a:r>
            <a:r>
              <a:rPr lang="es-MX" sz="2800" dirty="0">
                <a:latin typeface="Cambria" pitchFamily="18" charset="0"/>
                <a:cs typeface="Arial" pitchFamily="34" charset="0"/>
              </a:rPr>
              <a:t>alumno hará énfasis del objeto del que se habla y no del sujeto que ejecuta la acción. El alumno podrá expresar y solicitar opiniones e impresiones, podrá contar una historia con sus propias palabras así como sus intenciones, propósitos, expresar obligaciones y necesidades.</a:t>
            </a:r>
            <a:endParaRPr lang="es-MX" sz="3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98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texto"/>
          <p:cNvSpPr txBox="1">
            <a:spLocks/>
          </p:cNvSpPr>
          <p:nvPr/>
        </p:nvSpPr>
        <p:spPr>
          <a:xfrm>
            <a:off x="2212571" y="332656"/>
            <a:ext cx="7772400" cy="57606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2800" b="1" dirty="0">
              <a:latin typeface="Cambria" pitchFamily="18" charset="0"/>
            </a:endParaRPr>
          </a:p>
          <a:p>
            <a:r>
              <a:rPr lang="es-MX" sz="2800" b="1" dirty="0">
                <a:latin typeface="Cambria" pitchFamily="18" charset="0"/>
                <a:cs typeface="Arial" pitchFamily="34" charset="0"/>
              </a:rPr>
              <a:t>Nombre de la unidad:</a:t>
            </a:r>
          </a:p>
          <a:p>
            <a:pPr marL="0" indent="0">
              <a:buNone/>
            </a:pPr>
            <a:r>
              <a:rPr lang="es-MX" sz="2800" dirty="0" smtClean="0">
                <a:latin typeface="Cambria" pitchFamily="18" charset="0"/>
                <a:cs typeface="Arial" pitchFamily="34" charset="0"/>
              </a:rPr>
              <a:t>1.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Into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the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future</a:t>
            </a:r>
            <a:endParaRPr lang="es-MX" sz="2800" dirty="0" smtClean="0">
              <a:latin typeface="Cambria" pitchFamily="18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endParaRPr lang="es-MX" sz="2800" dirty="0">
              <a:latin typeface="Cambria" pitchFamily="18" charset="0"/>
              <a:cs typeface="Arial" pitchFamily="34" charset="0"/>
            </a:endParaRPr>
          </a:p>
          <a:p>
            <a:r>
              <a:rPr lang="es-MX" sz="2800" b="1" dirty="0">
                <a:latin typeface="Cambria" pitchFamily="18" charset="0"/>
                <a:cs typeface="Arial" pitchFamily="34" charset="0"/>
              </a:rPr>
              <a:t>Objetivo de la unidad:</a:t>
            </a:r>
          </a:p>
          <a:p>
            <a:pPr marL="0" indent="0" algn="just">
              <a:buNone/>
            </a:pPr>
            <a:r>
              <a:rPr lang="es-MX" sz="2800" dirty="0">
                <a:latin typeface="Cambria" pitchFamily="18" charset="0"/>
              </a:rPr>
              <a:t>Al culminar la unidad, el alumno será capaz de hablar de planes e intenciones futuros. Asimismo entenderá artículos de revistas y entrevistas.</a:t>
            </a:r>
            <a:endParaRPr lang="es-MX" sz="28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68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texto"/>
          <p:cNvSpPr txBox="1">
            <a:spLocks/>
          </p:cNvSpPr>
          <p:nvPr/>
        </p:nvSpPr>
        <p:spPr>
          <a:xfrm>
            <a:off x="2207568" y="836712"/>
            <a:ext cx="7772400" cy="53285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800" b="1" dirty="0">
                <a:latin typeface="Cambria" pitchFamily="18" charset="0"/>
                <a:cs typeface="Arial" pitchFamily="34" charset="0"/>
              </a:rPr>
              <a:t>Tema:</a:t>
            </a:r>
          </a:p>
          <a:p>
            <a:endParaRPr lang="es-MX" sz="2800" b="1" dirty="0">
              <a:latin typeface="Cambria" pitchFamily="18" charset="0"/>
              <a:cs typeface="Arial" pitchFamily="34" charset="0"/>
            </a:endParaRPr>
          </a:p>
          <a:p>
            <a:pPr>
              <a:buNone/>
            </a:pPr>
            <a:r>
              <a:rPr lang="es-MX" sz="2800" dirty="0" smtClean="0">
                <a:latin typeface="Cambria" pitchFamily="18" charset="0"/>
                <a:cs typeface="Arial" pitchFamily="34" charset="0"/>
              </a:rPr>
              <a:t>1.3.1</a:t>
            </a:r>
            <a:r>
              <a:rPr lang="es-MX" sz="2800" dirty="0">
                <a:latin typeface="Cambria" pitchFamily="18" charset="0"/>
                <a:cs typeface="Arial" pitchFamily="34" charset="0"/>
              </a:rPr>
              <a:t>	</a:t>
            </a:r>
            <a:r>
              <a:rPr lang="es-MX" sz="2800" dirty="0" err="1">
                <a:latin typeface="Cambria" pitchFamily="18" charset="0"/>
                <a:cs typeface="Arial" pitchFamily="34" charset="0"/>
              </a:rPr>
              <a:t>Verbs</a:t>
            </a:r>
            <a:r>
              <a:rPr lang="es-MX" sz="2800" dirty="0">
                <a:latin typeface="Cambria" pitchFamily="18" charset="0"/>
                <a:cs typeface="Arial" pitchFamily="34" charset="0"/>
              </a:rPr>
              <a:t> and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prepositions</a:t>
            </a:r>
            <a:endParaRPr lang="es-MX" sz="2800" dirty="0" smtClean="0">
              <a:latin typeface="Cambria" pitchFamily="18" charset="0"/>
              <a:cs typeface="Arial" pitchFamily="34" charset="0"/>
            </a:endParaRPr>
          </a:p>
          <a:p>
            <a:pPr>
              <a:buNone/>
            </a:pPr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r>
              <a:rPr lang="es-MX" sz="2800" b="1" dirty="0">
                <a:latin typeface="Cambria" pitchFamily="18" charset="0"/>
                <a:cs typeface="Arial" pitchFamily="34" charset="0"/>
              </a:rPr>
              <a:t>Introducción:</a:t>
            </a:r>
          </a:p>
          <a:p>
            <a:pPr marL="0" indent="0">
              <a:buNone/>
            </a:pP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Verbs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and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prepositions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go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often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together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. Look at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the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following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slides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to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check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it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.</a:t>
            </a:r>
            <a:endParaRPr lang="es-MX" sz="2800" dirty="0">
              <a:latin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54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b="1" dirty="0" err="1" smtClean="0">
                <a:latin typeface="Cambria" panose="02040503050406030204" pitchFamily="18" charset="0"/>
              </a:rPr>
              <a:t>Travel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b="1" dirty="0" err="1" smtClean="0">
                <a:solidFill>
                  <a:srgbClr val="7030A0"/>
                </a:solidFill>
                <a:latin typeface="Cambria" panose="02040503050406030204" pitchFamily="18" charset="0"/>
              </a:rPr>
              <a:t>to</a:t>
            </a:r>
            <a:r>
              <a:rPr lang="es-MX" sz="28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es-MX" sz="2800" dirty="0" smtClean="0">
                <a:latin typeface="Cambria" panose="02040503050406030204" pitchFamily="18" charset="0"/>
              </a:rPr>
              <a:t>a place </a:t>
            </a:r>
            <a:r>
              <a:rPr lang="es-MX" sz="2800" b="1" dirty="0" err="1" smtClean="0">
                <a:solidFill>
                  <a:srgbClr val="7030A0"/>
                </a:solidFill>
                <a:latin typeface="Cambria" panose="02040503050406030204" pitchFamily="18" charset="0"/>
              </a:rPr>
              <a:t>by</a:t>
            </a:r>
            <a:r>
              <a:rPr lang="es-MX" sz="28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es-MX" sz="2800" dirty="0" smtClean="0">
                <a:latin typeface="Cambria" panose="02040503050406030204" pitchFamily="18" charset="0"/>
              </a:rPr>
              <a:t>a </a:t>
            </a:r>
            <a:r>
              <a:rPr lang="es-MX" sz="2800" dirty="0" err="1" smtClean="0">
                <a:latin typeface="Cambria" panose="02040503050406030204" pitchFamily="18" charset="0"/>
              </a:rPr>
              <a:t>method</a:t>
            </a:r>
            <a:r>
              <a:rPr lang="es-MX" sz="2800" dirty="0" smtClean="0">
                <a:latin typeface="Cambria" panose="02040503050406030204" pitchFamily="18" charset="0"/>
              </a:rPr>
              <a:t> of </a:t>
            </a:r>
            <a:r>
              <a:rPr lang="es-MX" sz="2800" dirty="0" err="1" smtClean="0">
                <a:latin typeface="Cambria" panose="02040503050406030204" pitchFamily="18" charset="0"/>
              </a:rPr>
              <a:t>transport</a:t>
            </a:r>
            <a:endParaRPr lang="es-MX" sz="2800" dirty="0">
              <a:latin typeface="Cambria" panose="020405030504060302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72304" y="1690688"/>
            <a:ext cx="108473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</a:rPr>
              <a:t>Erin</a:t>
            </a:r>
            <a:r>
              <a:rPr lang="es-ES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s-ES" sz="48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</a:rPr>
              <a:t>travels</a:t>
            </a:r>
            <a:r>
              <a:rPr lang="es-ES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s-ES" sz="48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</a:rPr>
              <a:t>to</a:t>
            </a:r>
            <a:r>
              <a:rPr lang="es-ES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s-ES" sz="48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</a:rPr>
              <a:t>school</a:t>
            </a:r>
            <a:r>
              <a:rPr lang="es-ES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s-ES" sz="48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</a:rPr>
              <a:t>by</a:t>
            </a:r>
            <a:r>
              <a:rPr lang="es-ES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</a:rPr>
              <a:t> bus </a:t>
            </a:r>
            <a:r>
              <a:rPr lang="es-ES" sz="48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</a:rPr>
              <a:t>everyday</a:t>
            </a:r>
            <a:r>
              <a:rPr lang="es-ES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</a:rPr>
              <a:t>.</a:t>
            </a:r>
            <a:endParaRPr lang="es-E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559" y="2866993"/>
            <a:ext cx="5656882" cy="3583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12273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b="1" dirty="0" err="1" smtClean="0">
                <a:latin typeface="Cambria" panose="02040503050406030204" pitchFamily="18" charset="0"/>
              </a:rPr>
              <a:t>Go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b="1" dirty="0" err="1" smtClean="0">
                <a:solidFill>
                  <a:srgbClr val="7030A0"/>
                </a:solidFill>
                <a:latin typeface="Cambria" panose="02040503050406030204" pitchFamily="18" charset="0"/>
              </a:rPr>
              <a:t>on</a:t>
            </a:r>
            <a:r>
              <a:rPr lang="es-MX" sz="28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es-MX" sz="2800" dirty="0" smtClean="0">
                <a:latin typeface="Cambria" panose="02040503050406030204" pitchFamily="18" charset="0"/>
              </a:rPr>
              <a:t>a </a:t>
            </a:r>
            <a:r>
              <a:rPr lang="es-MX" sz="2800" dirty="0" err="1" smtClean="0">
                <a:latin typeface="Cambria" panose="02040503050406030204" pitchFamily="18" charset="0"/>
              </a:rPr>
              <a:t>trip</a:t>
            </a:r>
            <a:endParaRPr lang="es-MX" sz="2800" dirty="0">
              <a:latin typeface="Cambria" panose="020405030504060302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97777" y="5090602"/>
            <a:ext cx="11044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She</a:t>
            </a:r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s-E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went</a:t>
            </a:r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s-E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on</a:t>
            </a:r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a </a:t>
            </a:r>
            <a:r>
              <a:rPr lang="es-E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boat</a:t>
            </a:r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s-E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trip</a:t>
            </a:r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s-E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last</a:t>
            </a:r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s-E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weekend</a:t>
            </a:r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494" y="905278"/>
            <a:ext cx="5715000" cy="3838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08864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b="1" dirty="0" err="1" smtClean="0">
                <a:latin typeface="Cambria" panose="02040503050406030204" pitchFamily="18" charset="0"/>
              </a:rPr>
              <a:t>Return</a:t>
            </a:r>
            <a:r>
              <a:rPr lang="es-MX" sz="2800" b="1" dirty="0" smtClean="0">
                <a:latin typeface="Cambria" panose="02040503050406030204" pitchFamily="18" charset="0"/>
              </a:rPr>
              <a:t> </a:t>
            </a:r>
            <a:r>
              <a:rPr lang="es-MX" sz="2800" b="1" dirty="0" err="1" smtClean="0">
                <a:solidFill>
                  <a:srgbClr val="7030A0"/>
                </a:solidFill>
                <a:latin typeface="Cambria" panose="02040503050406030204" pitchFamily="18" charset="0"/>
              </a:rPr>
              <a:t>to</a:t>
            </a:r>
            <a:r>
              <a:rPr lang="es-MX" sz="28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the</a:t>
            </a:r>
            <a:r>
              <a:rPr lang="es-MX" sz="2800" dirty="0" smtClean="0">
                <a:latin typeface="Cambria" panose="02040503050406030204" pitchFamily="18" charset="0"/>
              </a:rPr>
              <a:t> place </a:t>
            </a:r>
            <a:r>
              <a:rPr lang="es-MX" sz="2800" dirty="0" err="1" smtClean="0">
                <a:latin typeface="Cambria" panose="02040503050406030204" pitchFamily="18" charset="0"/>
              </a:rPr>
              <a:t>you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started</a:t>
            </a:r>
            <a:endParaRPr lang="es-MX" sz="2800" dirty="0">
              <a:latin typeface="Cambria" panose="020405030504060302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502595" y="1820460"/>
            <a:ext cx="9186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</a:t>
            </a:r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did</a:t>
            </a:r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he </a:t>
            </a:r>
            <a:r>
              <a:rPr lang="es-E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return</a:t>
            </a:r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</a:t>
            </a:r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England</a:t>
            </a:r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185" y="2873562"/>
            <a:ext cx="7282750" cy="33152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43893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b="1" dirty="0" err="1" smtClean="0">
                <a:latin typeface="Cambria" panose="02040503050406030204" pitchFamily="18" charset="0"/>
              </a:rPr>
              <a:t>Pay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an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amount</a:t>
            </a:r>
            <a:r>
              <a:rPr lang="es-MX" sz="2800" dirty="0" smtClean="0">
                <a:latin typeface="Cambria" panose="02040503050406030204" pitchFamily="18" charset="0"/>
              </a:rPr>
              <a:t> of </a:t>
            </a:r>
            <a:r>
              <a:rPr lang="es-MX" sz="2800" dirty="0" err="1" smtClean="0">
                <a:latin typeface="Cambria" panose="02040503050406030204" pitchFamily="18" charset="0"/>
              </a:rPr>
              <a:t>money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r>
              <a:rPr lang="es-MX" sz="2800" b="1" dirty="0" err="1" smtClean="0">
                <a:solidFill>
                  <a:srgbClr val="7030A0"/>
                </a:solidFill>
                <a:latin typeface="Cambria" panose="02040503050406030204" pitchFamily="18" charset="0"/>
              </a:rPr>
              <a:t>for</a:t>
            </a:r>
            <a:r>
              <a:rPr lang="es-MX" sz="28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es-MX" sz="2800" dirty="0" err="1" smtClean="0">
                <a:latin typeface="Cambria" panose="02040503050406030204" pitchFamily="18" charset="0"/>
              </a:rPr>
              <a:t>something</a:t>
            </a:r>
            <a:endParaRPr lang="es-MX" sz="2800" dirty="0">
              <a:latin typeface="Cambria" panose="020405030504060302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38200" y="4966616"/>
            <a:ext cx="10548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How</a:t>
            </a:r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s-E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much</a:t>
            </a:r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s-E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did</a:t>
            </a:r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s-E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you</a:t>
            </a:r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s-E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pay</a:t>
            </a:r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s-E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for</a:t>
            </a:r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s-E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your</a:t>
            </a:r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car?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597" y="1623448"/>
            <a:ext cx="4312403" cy="3234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07961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331</Words>
  <Application>Microsoft Office PowerPoint</Application>
  <PresentationFormat>Personalizado</PresentationFormat>
  <Paragraphs>57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Travel to a place by a method of transport</vt:lpstr>
      <vt:lpstr>Go on a trip</vt:lpstr>
      <vt:lpstr>Return to the place you started</vt:lpstr>
      <vt:lpstr>Pay an amount of money for something</vt:lpstr>
      <vt:lpstr>Look for something you want to find</vt:lpstr>
      <vt:lpstr>Sell something to people for an amount of money</vt:lpstr>
      <vt:lpstr>Look out of a window</vt:lpstr>
      <vt:lpstr>Talk about a topic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Docente</dc:creator>
  <cp:lastModifiedBy>Alumno(a)</cp:lastModifiedBy>
  <cp:revision>12</cp:revision>
  <dcterms:created xsi:type="dcterms:W3CDTF">2016-02-09T23:29:44Z</dcterms:created>
  <dcterms:modified xsi:type="dcterms:W3CDTF">2016-02-11T23:49:03Z</dcterms:modified>
</cp:coreProperties>
</file>